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7CBA7D-65BC-4C8E-8CD7-418340FE8A2B}" v="16" dt="2024-03-26T16:42:21.087"/>
    <p1510:client id="{81339BC8-9A98-449D-9FE2-CC35776E1F44}" v="1560" dt="2024-03-26T09:51:04.502"/>
    <p1510:client id="{B1E00349-3BD7-407F-B49C-E5DB925BBBB9}" v="17" dt="2024-03-26T16:09:07.351"/>
    <p1510:client id="{D0B74140-A4C2-4249-910D-E5E5A256174B}" v="13" dt="2024-03-26T13:58:50.602"/>
    <p1510:client id="{FF10EF92-9375-4232-A5BE-93436A869060}" v="1" dt="2024-03-26T09:54:09.5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3/26/2024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3/26/2024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3/26/2024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3/26/2024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brewminate.com/ancient-agricultural-trade-and-changing-crop-seasons/" TargetMode="External"/><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ruralindiaonline.org/en/library/rooms/agriculture/farmers-movements/"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Free photo: Paddy Cultivation, Gangavati - Free Image on Pixabay - 204196">
            <a:extLst>
              <a:ext uri="{FF2B5EF4-FFF2-40B4-BE49-F238E27FC236}">
                <a16:creationId xmlns:a16="http://schemas.microsoft.com/office/drawing/2014/main" id="{41D58D45-0C45-D506-D94D-737191A644F5}"/>
              </a:ext>
            </a:extLst>
          </p:cNvPr>
          <p:cNvPicPr>
            <a:picLocks noChangeAspect="1"/>
          </p:cNvPicPr>
          <p:nvPr/>
        </p:nvPicPr>
        <p:blipFill rotWithShape="1">
          <a:blip r:embed="rId2">
            <a:alphaModFix amt="50000"/>
          </a:blip>
          <a:srcRect t="25000"/>
          <a:stretch/>
        </p:blipFill>
        <p:spPr>
          <a:xfrm>
            <a:off x="20" y="1"/>
            <a:ext cx="12191980" cy="6857999"/>
          </a:xfrm>
          <a:prstGeom prst="rect">
            <a:avLst/>
          </a:prstGeom>
        </p:spPr>
      </p:pic>
      <p:sp>
        <p:nvSpPr>
          <p:cNvPr id="2" name="Title 1"/>
          <p:cNvSpPr>
            <a:spLocks noGrp="1"/>
          </p:cNvSpPr>
          <p:nvPr>
            <p:ph type="ctrTitle"/>
          </p:nvPr>
        </p:nvSpPr>
        <p:spPr>
          <a:xfrm>
            <a:off x="1524000" y="563562"/>
            <a:ext cx="9144000" cy="1884518"/>
          </a:xfrm>
        </p:spPr>
        <p:txBody>
          <a:bodyPr>
            <a:normAutofit/>
          </a:bodyPr>
          <a:lstStyle/>
          <a:p>
            <a:r>
              <a:rPr lang="en-US" sz="5200">
                <a:solidFill>
                  <a:srgbClr val="FFFFFF"/>
                </a:solidFill>
                <a:ea typeface="+mj-lt"/>
                <a:cs typeface="+mj-lt"/>
              </a:rPr>
              <a:t>Indian Agriculture analysis</a:t>
            </a:r>
            <a:endParaRPr lang="en-US" sz="5200">
              <a:ea typeface="+mj-lt"/>
              <a:cs typeface="+mj-lt"/>
            </a:endParaRPr>
          </a:p>
        </p:txBody>
      </p:sp>
      <p:sp>
        <p:nvSpPr>
          <p:cNvPr id="3" name="Subtitle 2"/>
          <p:cNvSpPr>
            <a:spLocks noGrp="1"/>
          </p:cNvSpPr>
          <p:nvPr>
            <p:ph type="subTitle" idx="1"/>
          </p:nvPr>
        </p:nvSpPr>
        <p:spPr>
          <a:xfrm>
            <a:off x="6583680" y="5287164"/>
            <a:ext cx="5374640" cy="1098395"/>
          </a:xfrm>
        </p:spPr>
        <p:txBody>
          <a:bodyPr vert="horz" lIns="91440" tIns="45720" rIns="91440" bIns="45720" rtlCol="0" anchor="t">
            <a:normAutofit/>
          </a:bodyPr>
          <a:lstStyle/>
          <a:p>
            <a:r>
              <a:rPr lang="en-US" err="1">
                <a:solidFill>
                  <a:srgbClr val="FFFFFF"/>
                </a:solidFill>
              </a:rPr>
              <a:t>Mentorness</a:t>
            </a:r>
            <a:r>
              <a:rPr lang="en-US">
                <a:solidFill>
                  <a:srgbClr val="FFFFFF"/>
                </a:solidFill>
              </a:rPr>
              <a:t> internship task 3</a:t>
            </a:r>
          </a:p>
          <a:p>
            <a:r>
              <a:rPr lang="en-US"/>
              <a:t>-By Sai Vyshnavi </a:t>
            </a:r>
            <a:r>
              <a:rPr lang="en-US" err="1"/>
              <a:t>Gudipalli</a:t>
            </a:r>
          </a:p>
        </p:txBody>
      </p:sp>
      <p:sp>
        <p:nvSpPr>
          <p:cNvPr id="5" name="TextBox 4">
            <a:extLst>
              <a:ext uri="{FF2B5EF4-FFF2-40B4-BE49-F238E27FC236}">
                <a16:creationId xmlns:a16="http://schemas.microsoft.com/office/drawing/2014/main" id="{68564815-2F5E-065F-88C0-3C15899E83EE}"/>
              </a:ext>
            </a:extLst>
          </p:cNvPr>
          <p:cNvSpPr txBox="1"/>
          <p:nvPr/>
        </p:nvSpPr>
        <p:spPr>
          <a:xfrm>
            <a:off x="4761634" y="2456784"/>
            <a:ext cx="285476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Using Power BI </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D94F8-10BA-1019-62C4-2275DABCE193}"/>
              </a:ext>
            </a:extLst>
          </p:cNvPr>
          <p:cNvSpPr>
            <a:spLocks noGrp="1"/>
          </p:cNvSpPr>
          <p:nvPr>
            <p:ph type="title"/>
          </p:nvPr>
        </p:nvSpPr>
        <p:spPr/>
        <p:txBody>
          <a:bodyPr/>
          <a:lstStyle/>
          <a:p>
            <a:r>
              <a:rPr lang="en-US"/>
              <a:t>  </a:t>
            </a:r>
          </a:p>
        </p:txBody>
      </p:sp>
      <p:pic>
        <p:nvPicPr>
          <p:cNvPr id="4" name="Content Placeholder 3" descr="A screenshot of a computer&#10;&#10;Description automatically generated">
            <a:extLst>
              <a:ext uri="{FF2B5EF4-FFF2-40B4-BE49-F238E27FC236}">
                <a16:creationId xmlns:a16="http://schemas.microsoft.com/office/drawing/2014/main" id="{FC8D5756-6169-5B02-D556-B34E33A2FD33}"/>
              </a:ext>
            </a:extLst>
          </p:cNvPr>
          <p:cNvPicPr>
            <a:picLocks noGrp="1" noChangeAspect="1"/>
          </p:cNvPicPr>
          <p:nvPr>
            <p:ph idx="1"/>
          </p:nvPr>
        </p:nvPicPr>
        <p:blipFill rotWithShape="1">
          <a:blip r:embed="rId2"/>
          <a:srcRect l="8093" t="19488" r="33370" b="21063"/>
          <a:stretch/>
        </p:blipFill>
        <p:spPr>
          <a:xfrm>
            <a:off x="388189" y="403361"/>
            <a:ext cx="10797310" cy="6048604"/>
          </a:xfrm>
        </p:spPr>
      </p:pic>
    </p:spTree>
    <p:extLst>
      <p:ext uri="{BB962C8B-B14F-4D97-AF65-F5344CB8AC3E}">
        <p14:creationId xmlns:p14="http://schemas.microsoft.com/office/powerpoint/2010/main" val="2785667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208FE-BE44-65D3-CBF5-2F084BA444DF}"/>
              </a:ext>
            </a:extLst>
          </p:cNvPr>
          <p:cNvSpPr>
            <a:spLocks noGrp="1"/>
          </p:cNvSpPr>
          <p:nvPr>
            <p:ph type="title"/>
          </p:nvPr>
        </p:nvSpPr>
        <p:spPr/>
        <p:txBody>
          <a:bodyPr/>
          <a:lstStyle/>
          <a:p>
            <a:r>
              <a:rPr lang="en-US"/>
              <a:t>   </a:t>
            </a:r>
          </a:p>
        </p:txBody>
      </p:sp>
      <p:pic>
        <p:nvPicPr>
          <p:cNvPr id="4" name="Content Placeholder 3" descr="A screenshot of a computer&#10;&#10;Description automatically generated">
            <a:extLst>
              <a:ext uri="{FF2B5EF4-FFF2-40B4-BE49-F238E27FC236}">
                <a16:creationId xmlns:a16="http://schemas.microsoft.com/office/drawing/2014/main" id="{12D77F98-2EE0-9D47-85A3-2BED08CF2E12}"/>
              </a:ext>
            </a:extLst>
          </p:cNvPr>
          <p:cNvPicPr>
            <a:picLocks noGrp="1" noChangeAspect="1"/>
          </p:cNvPicPr>
          <p:nvPr>
            <p:ph idx="1"/>
          </p:nvPr>
        </p:nvPicPr>
        <p:blipFill rotWithShape="1">
          <a:blip r:embed="rId2"/>
          <a:srcRect l="7784" t="20000" r="33009" b="20927"/>
          <a:stretch/>
        </p:blipFill>
        <p:spPr>
          <a:xfrm>
            <a:off x="100643" y="115816"/>
            <a:ext cx="11383104" cy="6419227"/>
          </a:xfrm>
        </p:spPr>
      </p:pic>
    </p:spTree>
    <p:extLst>
      <p:ext uri="{BB962C8B-B14F-4D97-AF65-F5344CB8AC3E}">
        <p14:creationId xmlns:p14="http://schemas.microsoft.com/office/powerpoint/2010/main" val="275248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F61CF-C5A6-3FA6-A7BC-F75C6B9F29F0}"/>
              </a:ext>
            </a:extLst>
          </p:cNvPr>
          <p:cNvSpPr>
            <a:spLocks noGrp="1"/>
          </p:cNvSpPr>
          <p:nvPr>
            <p:ph type="title"/>
          </p:nvPr>
        </p:nvSpPr>
        <p:spPr/>
        <p:txBody>
          <a:bodyPr/>
          <a:lstStyle/>
          <a:p>
            <a:r>
              <a:rPr lang="en-US"/>
              <a:t>  </a:t>
            </a:r>
          </a:p>
        </p:txBody>
      </p:sp>
      <p:pic>
        <p:nvPicPr>
          <p:cNvPr id="4" name="Content Placeholder 3" descr="A screenshot of a computer&#10;&#10;Description automatically generated">
            <a:extLst>
              <a:ext uri="{FF2B5EF4-FFF2-40B4-BE49-F238E27FC236}">
                <a16:creationId xmlns:a16="http://schemas.microsoft.com/office/drawing/2014/main" id="{E4ADD8C6-0154-1790-C7B9-D10EE74E8729}"/>
              </a:ext>
            </a:extLst>
          </p:cNvPr>
          <p:cNvPicPr>
            <a:picLocks noGrp="1" noChangeAspect="1"/>
          </p:cNvPicPr>
          <p:nvPr>
            <p:ph idx="1"/>
          </p:nvPr>
        </p:nvPicPr>
        <p:blipFill rotWithShape="1">
          <a:blip r:embed="rId2"/>
          <a:srcRect l="7936" t="19067" r="33182" b="21262"/>
          <a:stretch/>
        </p:blipFill>
        <p:spPr>
          <a:xfrm>
            <a:off x="531967" y="158948"/>
            <a:ext cx="11208401" cy="6255702"/>
          </a:xfrm>
        </p:spPr>
      </p:pic>
    </p:spTree>
    <p:extLst>
      <p:ext uri="{BB962C8B-B14F-4D97-AF65-F5344CB8AC3E}">
        <p14:creationId xmlns:p14="http://schemas.microsoft.com/office/powerpoint/2010/main" val="17759843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9896B-2406-D02F-71B6-D9D3970FC6BB}"/>
              </a:ext>
            </a:extLst>
          </p:cNvPr>
          <p:cNvSpPr>
            <a:spLocks noGrp="1"/>
          </p:cNvSpPr>
          <p:nvPr>
            <p:ph type="title"/>
          </p:nvPr>
        </p:nvSpPr>
        <p:spPr/>
        <p:txBody>
          <a:bodyPr/>
          <a:lstStyle/>
          <a:p>
            <a:r>
              <a:rPr lang="en-US"/>
              <a:t>   </a:t>
            </a:r>
          </a:p>
        </p:txBody>
      </p:sp>
      <p:pic>
        <p:nvPicPr>
          <p:cNvPr id="9" name="Content Placeholder 8" descr="A screenshot of a computer&#10;&#10;Description automatically generated">
            <a:extLst>
              <a:ext uri="{FF2B5EF4-FFF2-40B4-BE49-F238E27FC236}">
                <a16:creationId xmlns:a16="http://schemas.microsoft.com/office/drawing/2014/main" id="{233C2021-836B-04DC-2566-B58B1C75ACCC}"/>
              </a:ext>
            </a:extLst>
          </p:cNvPr>
          <p:cNvPicPr>
            <a:picLocks noGrp="1" noChangeAspect="1"/>
          </p:cNvPicPr>
          <p:nvPr>
            <p:ph idx="1"/>
          </p:nvPr>
        </p:nvPicPr>
        <p:blipFill rotWithShape="1">
          <a:blip r:embed="rId2"/>
          <a:srcRect l="3935" t="17778" r="27013" b="12063"/>
          <a:stretch/>
        </p:blipFill>
        <p:spPr>
          <a:xfrm>
            <a:off x="576945" y="218510"/>
            <a:ext cx="10893236" cy="6226633"/>
          </a:xfrm>
        </p:spPr>
      </p:pic>
    </p:spTree>
    <p:extLst>
      <p:ext uri="{BB962C8B-B14F-4D97-AF65-F5344CB8AC3E}">
        <p14:creationId xmlns:p14="http://schemas.microsoft.com/office/powerpoint/2010/main" val="3392372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E6843-96E6-B91C-77E3-F0E190A96749}"/>
              </a:ext>
            </a:extLst>
          </p:cNvPr>
          <p:cNvSpPr>
            <a:spLocks noGrp="1"/>
          </p:cNvSpPr>
          <p:nvPr>
            <p:ph type="title"/>
          </p:nvPr>
        </p:nvSpPr>
        <p:spPr/>
        <p:txBody>
          <a:bodyPr/>
          <a:lstStyle/>
          <a:p>
            <a:r>
              <a:rPr lang="en-US"/>
              <a:t>   </a:t>
            </a:r>
          </a:p>
        </p:txBody>
      </p:sp>
      <p:pic>
        <p:nvPicPr>
          <p:cNvPr id="4" name="Content Placeholder 3" descr="A screenshot of a computer&#10;&#10;Description automatically generated">
            <a:extLst>
              <a:ext uri="{FF2B5EF4-FFF2-40B4-BE49-F238E27FC236}">
                <a16:creationId xmlns:a16="http://schemas.microsoft.com/office/drawing/2014/main" id="{A38542E9-BA45-5ACF-3606-DE4D28E46D93}"/>
              </a:ext>
            </a:extLst>
          </p:cNvPr>
          <p:cNvPicPr>
            <a:picLocks noGrp="1" noChangeAspect="1"/>
          </p:cNvPicPr>
          <p:nvPr>
            <p:ph idx="1"/>
          </p:nvPr>
        </p:nvPicPr>
        <p:blipFill rotWithShape="1">
          <a:blip r:embed="rId2"/>
          <a:srcRect l="7294" t="17647" r="33176" b="20588"/>
          <a:stretch/>
        </p:blipFill>
        <p:spPr>
          <a:xfrm>
            <a:off x="373812" y="87058"/>
            <a:ext cx="11450201" cy="6689915"/>
          </a:xfrm>
        </p:spPr>
      </p:pic>
    </p:spTree>
    <p:extLst>
      <p:ext uri="{BB962C8B-B14F-4D97-AF65-F5344CB8AC3E}">
        <p14:creationId xmlns:p14="http://schemas.microsoft.com/office/powerpoint/2010/main" val="1301547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Fields, Paddy, Crops, Greenery, Rice, field, agriculture free image ...">
            <a:extLst>
              <a:ext uri="{FF2B5EF4-FFF2-40B4-BE49-F238E27FC236}">
                <a16:creationId xmlns:a16="http://schemas.microsoft.com/office/drawing/2014/main" id="{F46045AC-912B-6117-D540-99DB08C060C0}"/>
              </a:ext>
            </a:extLst>
          </p:cNvPr>
          <p:cNvPicPr>
            <a:picLocks noChangeAspect="1"/>
          </p:cNvPicPr>
          <p:nvPr/>
        </p:nvPicPr>
        <p:blipFill rotWithShape="1">
          <a:blip r:embed="rId2">
            <a:alphaModFix amt="50000"/>
          </a:blip>
          <a:srcRect t="8661" b="7069"/>
          <a:stretch/>
        </p:blipFill>
        <p:spPr>
          <a:xfrm>
            <a:off x="20" y="1"/>
            <a:ext cx="12191980" cy="6857999"/>
          </a:xfrm>
          <a:prstGeom prst="rect">
            <a:avLst/>
          </a:prstGeom>
        </p:spPr>
      </p:pic>
      <p:sp>
        <p:nvSpPr>
          <p:cNvPr id="2" name="Title 1">
            <a:extLst>
              <a:ext uri="{FF2B5EF4-FFF2-40B4-BE49-F238E27FC236}">
                <a16:creationId xmlns:a16="http://schemas.microsoft.com/office/drawing/2014/main" id="{DD634E43-5D7D-4F44-C60A-A121645C7280}"/>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Thank you</a:t>
            </a:r>
          </a:p>
        </p:txBody>
      </p:sp>
      <p:sp>
        <p:nvSpPr>
          <p:cNvPr id="3" name="Content Placeholder 2">
            <a:extLst>
              <a:ext uri="{FF2B5EF4-FFF2-40B4-BE49-F238E27FC236}">
                <a16:creationId xmlns:a16="http://schemas.microsoft.com/office/drawing/2014/main" id="{8C40B812-F452-E795-4BF9-1BBFCF5FD202}"/>
              </a:ext>
            </a:extLst>
          </p:cNvPr>
          <p:cNvSpPr>
            <a:spLocks noGrp="1"/>
          </p:cNvSpPr>
          <p:nvPr>
            <p:ph idx="1"/>
          </p:nvPr>
        </p:nvSpPr>
        <p:spPr>
          <a:xfrm>
            <a:off x="1524000" y="4159404"/>
            <a:ext cx="9144000" cy="1098395"/>
          </a:xfrm>
        </p:spPr>
        <p:txBody>
          <a:bodyPr vert="horz" lIns="91440" tIns="45720" rIns="91440" bIns="45720" rtlCol="0">
            <a:normAutofit/>
          </a:bodyPr>
          <a:lstStyle/>
          <a:p>
            <a:pPr marL="0" indent="0" algn="ctr">
              <a:buNone/>
            </a:pPr>
            <a:r>
              <a:rPr lang="en-US" sz="2400">
                <a:solidFill>
                  <a:srgbClr val="FFFFFF"/>
                </a:solidFill>
              </a:rPr>
              <a:t>  </a:t>
            </a:r>
          </a:p>
        </p:txBody>
      </p:sp>
    </p:spTree>
    <p:extLst>
      <p:ext uri="{BB962C8B-B14F-4D97-AF65-F5344CB8AC3E}">
        <p14:creationId xmlns:p14="http://schemas.microsoft.com/office/powerpoint/2010/main" val="86825580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person plowing a field with two oxen&#10;&#10;Description automatically generated">
            <a:extLst>
              <a:ext uri="{FF2B5EF4-FFF2-40B4-BE49-F238E27FC236}">
                <a16:creationId xmlns:a16="http://schemas.microsoft.com/office/drawing/2014/main" id="{02920ECF-AAB9-2D29-36DD-DAF108692B34}"/>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5360" r="6698"/>
          <a:stretch/>
        </p:blipFill>
        <p:spPr>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p:spPr>
      </p:pic>
      <p:sp useBgFill="1">
        <p:nvSpPr>
          <p:cNvPr id="26" name="Freeform: Shape 25">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479A60-91CE-8054-1D09-DD6FE812D1A2}"/>
              </a:ext>
            </a:extLst>
          </p:cNvPr>
          <p:cNvSpPr>
            <a:spLocks noGrp="1"/>
          </p:cNvSpPr>
          <p:nvPr>
            <p:ph type="title"/>
          </p:nvPr>
        </p:nvSpPr>
        <p:spPr>
          <a:xfrm>
            <a:off x="549075" y="812945"/>
            <a:ext cx="4992624" cy="1243584"/>
          </a:xfrm>
        </p:spPr>
        <p:txBody>
          <a:bodyPr anchor="ctr">
            <a:normAutofit/>
          </a:bodyPr>
          <a:lstStyle/>
          <a:p>
            <a:r>
              <a:rPr lang="en-US" sz="3400"/>
              <a:t>OVERVIEW</a:t>
            </a:r>
          </a:p>
        </p:txBody>
      </p:sp>
      <p:sp>
        <p:nvSpPr>
          <p:cNvPr id="25" name="Rectangle 24">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8">
            <a:extLst>
              <a:ext uri="{FF2B5EF4-FFF2-40B4-BE49-F238E27FC236}">
                <a16:creationId xmlns:a16="http://schemas.microsoft.com/office/drawing/2014/main" id="{00A37D72-8889-993D-802E-BC1AE3439FE7}"/>
              </a:ext>
            </a:extLst>
          </p:cNvPr>
          <p:cNvSpPr>
            <a:spLocks noGrp="1"/>
          </p:cNvSpPr>
          <p:nvPr>
            <p:ph idx="1"/>
          </p:nvPr>
        </p:nvSpPr>
        <p:spPr>
          <a:xfrm>
            <a:off x="374904" y="2370549"/>
            <a:ext cx="5065776" cy="3554763"/>
          </a:xfrm>
        </p:spPr>
        <p:txBody>
          <a:bodyPr vert="horz" lIns="91440" tIns="45720" rIns="91440" bIns="45720" rtlCol="0" anchor="t">
            <a:normAutofit/>
          </a:bodyPr>
          <a:lstStyle/>
          <a:p>
            <a:r>
              <a:rPr lang="en-US" sz="1800">
                <a:ea typeface="+mn-lt"/>
                <a:cs typeface="+mn-lt"/>
              </a:rPr>
              <a:t>This internship project aims to conduct a comprehensive analysis of Indian agriculture, focusing on district-wise and year-wise data. </a:t>
            </a:r>
          </a:p>
          <a:p>
            <a:r>
              <a:rPr lang="en-US" sz="1800">
                <a:ea typeface="+mn-lt"/>
                <a:cs typeface="+mn-lt"/>
              </a:rPr>
              <a:t>The dataset provides detailed information on various crops, their areas, production, and yields across different districts and years. </a:t>
            </a:r>
          </a:p>
          <a:p>
            <a:r>
              <a:rPr lang="en-US" sz="1800">
                <a:ea typeface="+mn-lt"/>
                <a:cs typeface="+mn-lt"/>
              </a:rPr>
              <a:t>My goal is to leverage Power BI to create interactive visualizations that uncover trends, patterns, and disparities in agricultural practices, enabling stakeholders to make informed decisions for sustainable farming and resource allocation.</a:t>
            </a:r>
            <a:endParaRPr lang="en-US" sz="1800"/>
          </a:p>
        </p:txBody>
      </p:sp>
      <p:sp>
        <p:nvSpPr>
          <p:cNvPr id="5" name="TextBox 4">
            <a:extLst>
              <a:ext uri="{FF2B5EF4-FFF2-40B4-BE49-F238E27FC236}">
                <a16:creationId xmlns:a16="http://schemas.microsoft.com/office/drawing/2014/main" id="{41D0A46B-48AA-D735-E997-AA64A2790A8F}"/>
              </a:ext>
            </a:extLst>
          </p:cNvPr>
          <p:cNvSpPr txBox="1"/>
          <p:nvPr/>
        </p:nvSpPr>
        <p:spPr>
          <a:xfrm>
            <a:off x="9581991" y="6657945"/>
            <a:ext cx="2610009"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extLst>
      <p:ext uri="{BB962C8B-B14F-4D97-AF65-F5344CB8AC3E}">
        <p14:creationId xmlns:p14="http://schemas.microsoft.com/office/powerpoint/2010/main" val="867903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1F9654-B75F-C1AB-627F-F15361260D0E}"/>
              </a:ext>
            </a:extLst>
          </p:cNvPr>
          <p:cNvSpPr>
            <a:spLocks noGrp="1"/>
          </p:cNvSpPr>
          <p:nvPr>
            <p:ph type="title"/>
          </p:nvPr>
        </p:nvSpPr>
        <p:spPr>
          <a:xfrm>
            <a:off x="401321" y="-153035"/>
            <a:ext cx="5251316" cy="1807305"/>
          </a:xfrm>
        </p:spPr>
        <p:txBody>
          <a:bodyPr>
            <a:normAutofit/>
          </a:bodyPr>
          <a:lstStyle/>
          <a:p>
            <a:r>
              <a:rPr lang="en-US"/>
              <a:t>IMPORTANCE</a:t>
            </a:r>
          </a:p>
        </p:txBody>
      </p:sp>
      <p:sp>
        <p:nvSpPr>
          <p:cNvPr id="3" name="Content Placeholder 2">
            <a:extLst>
              <a:ext uri="{FF2B5EF4-FFF2-40B4-BE49-F238E27FC236}">
                <a16:creationId xmlns:a16="http://schemas.microsoft.com/office/drawing/2014/main" id="{6D266A08-875B-B6D0-554F-5BBC5DC06DDE}"/>
              </a:ext>
            </a:extLst>
          </p:cNvPr>
          <p:cNvSpPr>
            <a:spLocks noGrp="1"/>
          </p:cNvSpPr>
          <p:nvPr>
            <p:ph idx="1"/>
          </p:nvPr>
        </p:nvSpPr>
        <p:spPr>
          <a:xfrm>
            <a:off x="391160" y="1510337"/>
            <a:ext cx="5655941" cy="4575186"/>
          </a:xfrm>
        </p:spPr>
        <p:txBody>
          <a:bodyPr vert="horz" lIns="91440" tIns="45720" rIns="91440" bIns="45720" rtlCol="0" anchor="t">
            <a:noAutofit/>
          </a:bodyPr>
          <a:lstStyle/>
          <a:p>
            <a:pPr marL="342900" indent="-342900"/>
            <a:r>
              <a:rPr lang="en-US" sz="1800">
                <a:ea typeface="+mn-lt"/>
                <a:cs typeface="+mn-lt"/>
              </a:rPr>
              <a:t>It</a:t>
            </a:r>
            <a:r>
              <a:rPr lang="en-US" sz="1800" b="1">
                <a:ea typeface="+mn-lt"/>
                <a:cs typeface="+mn-lt"/>
              </a:rPr>
              <a:t> </a:t>
            </a:r>
            <a:r>
              <a:rPr lang="en-US" sz="1800">
                <a:ea typeface="+mn-lt"/>
                <a:cs typeface="+mn-lt"/>
              </a:rPr>
              <a:t>is really important to analyze Indian farming and the data because it helps people understand how crops are behaving in different places at different times.  </a:t>
            </a:r>
            <a:endParaRPr lang="en-US" sz="1800"/>
          </a:p>
          <a:p>
            <a:r>
              <a:rPr lang="en-US" sz="1800">
                <a:ea typeface="+mn-lt"/>
                <a:cs typeface="+mn-lt"/>
              </a:rPr>
              <a:t>And also, by properly analyzing the data, we can actually think of ways to make farming better, like what crops should be grown at that particular time.  </a:t>
            </a:r>
            <a:endParaRPr lang="en-US" sz="1800"/>
          </a:p>
          <a:p>
            <a:r>
              <a:rPr lang="en-US" sz="1800">
                <a:ea typeface="+mn-lt"/>
                <a:cs typeface="+mn-lt"/>
              </a:rPr>
              <a:t>That means we can utilize the land and other resources properly and grow more food.  </a:t>
            </a:r>
            <a:endParaRPr lang="en-US" sz="1800"/>
          </a:p>
          <a:p>
            <a:r>
              <a:rPr lang="en-US" sz="1800">
                <a:ea typeface="+mn-lt"/>
                <a:cs typeface="+mn-lt"/>
              </a:rPr>
              <a:t>We can also learn how weather and other outside things affect crops, so farmers can be ready for anything. This kind of information helps us plan for the future and make sure everyone has enough food to eat.</a:t>
            </a:r>
            <a:endParaRPr lang="en-US" sz="1800"/>
          </a:p>
          <a:p>
            <a:endParaRPr lang="en-US" sz="1600"/>
          </a:p>
        </p:txBody>
      </p:sp>
      <p:pic>
        <p:nvPicPr>
          <p:cNvPr id="4" name="Picture 3" descr="A field of wheat with text&#10;&#10;Description automatically generated">
            <a:extLst>
              <a:ext uri="{FF2B5EF4-FFF2-40B4-BE49-F238E27FC236}">
                <a16:creationId xmlns:a16="http://schemas.microsoft.com/office/drawing/2014/main" id="{104A9F9C-7F79-E8BD-CC5F-05D5BA2D6131}"/>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511" t="5168" r="511" b="13101"/>
          <a:stretch/>
        </p:blipFill>
        <p:spPr>
          <a:xfrm>
            <a:off x="6229215" y="10"/>
            <a:ext cx="5962910" cy="6912789"/>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825236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Image result for agriculture data">
            <a:extLst>
              <a:ext uri="{FF2B5EF4-FFF2-40B4-BE49-F238E27FC236}">
                <a16:creationId xmlns:a16="http://schemas.microsoft.com/office/drawing/2014/main" id="{8B6A52D2-F2C5-E0AD-7FC8-751D1920C456}"/>
              </a:ext>
            </a:extLst>
          </p:cNvPr>
          <p:cNvPicPr>
            <a:picLocks noChangeAspect="1"/>
          </p:cNvPicPr>
          <p:nvPr/>
        </p:nvPicPr>
        <p:blipFill rotWithShape="1">
          <a:blip r:embed="rId2"/>
          <a:srcRect r="2675" b="1"/>
          <a:stretch/>
        </p:blipFill>
        <p:spPr>
          <a:xfrm>
            <a:off x="2522356"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A3CF93-2439-1F65-FEA5-E66B8999C43B}"/>
              </a:ext>
            </a:extLst>
          </p:cNvPr>
          <p:cNvSpPr>
            <a:spLocks noGrp="1"/>
          </p:cNvSpPr>
          <p:nvPr>
            <p:ph type="title"/>
          </p:nvPr>
        </p:nvSpPr>
        <p:spPr>
          <a:xfrm>
            <a:off x="838200" y="365125"/>
            <a:ext cx="3822189" cy="1899912"/>
          </a:xfrm>
        </p:spPr>
        <p:txBody>
          <a:bodyPr>
            <a:normAutofit/>
          </a:bodyPr>
          <a:lstStyle/>
          <a:p>
            <a:r>
              <a:rPr lang="en-US" sz="4000"/>
              <a:t>   </a:t>
            </a:r>
          </a:p>
        </p:txBody>
      </p:sp>
      <p:sp>
        <p:nvSpPr>
          <p:cNvPr id="3" name="Content Placeholder 2">
            <a:extLst>
              <a:ext uri="{FF2B5EF4-FFF2-40B4-BE49-F238E27FC236}">
                <a16:creationId xmlns:a16="http://schemas.microsoft.com/office/drawing/2014/main" id="{B94F76BC-497D-8201-25B4-25B9D3A0619E}"/>
              </a:ext>
            </a:extLst>
          </p:cNvPr>
          <p:cNvSpPr>
            <a:spLocks noGrp="1"/>
          </p:cNvSpPr>
          <p:nvPr>
            <p:ph idx="1"/>
          </p:nvPr>
        </p:nvSpPr>
        <p:spPr>
          <a:xfrm>
            <a:off x="326945" y="1275763"/>
            <a:ext cx="3145054" cy="5203125"/>
          </a:xfrm>
        </p:spPr>
        <p:txBody>
          <a:bodyPr vert="horz" lIns="91440" tIns="45720" rIns="91440" bIns="45720" rtlCol="0" anchor="t">
            <a:normAutofit/>
          </a:bodyPr>
          <a:lstStyle/>
          <a:p>
            <a:pPr marL="0" indent="0" algn="just">
              <a:buNone/>
            </a:pPr>
            <a:r>
              <a:rPr lang="en-US" sz="1800">
                <a:ea typeface="+mn-lt"/>
                <a:cs typeface="+mn-lt"/>
              </a:rPr>
              <a:t>The dataset we have has information about farming in India. It tells us different things, like how much area a particular crop needs, the production and yield of the crops in their respective  states, and districts.</a:t>
            </a:r>
            <a:endParaRPr lang="en-US" sz="1800"/>
          </a:p>
          <a:p>
            <a:pPr marL="0" indent="0" algn="just">
              <a:buNone/>
            </a:pPr>
            <a:r>
              <a:rPr lang="en-US" sz="1800">
                <a:ea typeface="+mn-lt"/>
                <a:cs typeface="+mn-lt"/>
              </a:rPr>
              <a:t>By looking at and understanding the data, we can tell which crops are doing well, at which places they are doing well, and during which years.</a:t>
            </a:r>
            <a:r>
              <a:rPr lang="en-US" sz="2400">
                <a:ea typeface="+mn-lt"/>
                <a:cs typeface="+mn-lt"/>
              </a:rPr>
              <a:t> </a:t>
            </a:r>
          </a:p>
          <a:p>
            <a:pPr algn="just"/>
            <a:endParaRPr lang="en-US" sz="1900"/>
          </a:p>
        </p:txBody>
      </p:sp>
      <p:sp>
        <p:nvSpPr>
          <p:cNvPr id="5" name="TextBox 4">
            <a:extLst>
              <a:ext uri="{FF2B5EF4-FFF2-40B4-BE49-F238E27FC236}">
                <a16:creationId xmlns:a16="http://schemas.microsoft.com/office/drawing/2014/main" id="{2595A468-24E5-DEDD-C783-21A03A6E0B08}"/>
              </a:ext>
            </a:extLst>
          </p:cNvPr>
          <p:cNvSpPr txBox="1"/>
          <p:nvPr/>
        </p:nvSpPr>
        <p:spPr>
          <a:xfrm>
            <a:off x="494474" y="360582"/>
            <a:ext cx="2494035"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t>DATA SET</a:t>
            </a:r>
          </a:p>
        </p:txBody>
      </p:sp>
    </p:spTree>
    <p:extLst>
      <p:ext uri="{BB962C8B-B14F-4D97-AF65-F5344CB8AC3E}">
        <p14:creationId xmlns:p14="http://schemas.microsoft.com/office/powerpoint/2010/main" val="203506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80C368-C9B1-1E2E-8657-9A7AF13C3660}"/>
              </a:ext>
            </a:extLst>
          </p:cNvPr>
          <p:cNvSpPr>
            <a:spLocks noGrp="1"/>
          </p:cNvSpPr>
          <p:nvPr>
            <p:ph type="title"/>
          </p:nvPr>
        </p:nvSpPr>
        <p:spPr>
          <a:xfrm>
            <a:off x="764864" y="-86027"/>
            <a:ext cx="5334197" cy="1708242"/>
          </a:xfrm>
        </p:spPr>
        <p:txBody>
          <a:bodyPr anchor="ctr">
            <a:normAutofit/>
          </a:bodyPr>
          <a:lstStyle/>
          <a:p>
            <a:r>
              <a:rPr lang="en-US" sz="4000">
                <a:ea typeface="+mj-lt"/>
                <a:cs typeface="+mj-lt"/>
              </a:rPr>
              <a:t>Project Objectives:</a:t>
            </a:r>
            <a:endParaRPr lang="en-US" sz="4000"/>
          </a:p>
        </p:txBody>
      </p:sp>
      <p:sp>
        <p:nvSpPr>
          <p:cNvPr id="3" name="Content Placeholder 2">
            <a:extLst>
              <a:ext uri="{FF2B5EF4-FFF2-40B4-BE49-F238E27FC236}">
                <a16:creationId xmlns:a16="http://schemas.microsoft.com/office/drawing/2014/main" id="{23E1A96C-28AE-5AB8-6FBA-EF0271679EBC}"/>
              </a:ext>
            </a:extLst>
          </p:cNvPr>
          <p:cNvSpPr>
            <a:spLocks noGrp="1"/>
          </p:cNvSpPr>
          <p:nvPr>
            <p:ph idx="1"/>
          </p:nvPr>
        </p:nvSpPr>
        <p:spPr>
          <a:xfrm>
            <a:off x="761800" y="2470244"/>
            <a:ext cx="5334197" cy="3769835"/>
          </a:xfrm>
        </p:spPr>
        <p:txBody>
          <a:bodyPr vert="horz" lIns="91440" tIns="45720" rIns="91440" bIns="45720" rtlCol="0" anchor="ctr">
            <a:noAutofit/>
          </a:bodyPr>
          <a:lstStyle/>
          <a:p>
            <a:pPr marL="0" indent="0">
              <a:buNone/>
            </a:pPr>
            <a:r>
              <a:rPr lang="en-US" sz="1600">
                <a:ea typeface="+mn-lt"/>
                <a:cs typeface="+mn-lt"/>
              </a:rPr>
              <a:t>1. Data Exploration: Explored the dataset to understand the distribution of agricultural variables across districts and years.</a:t>
            </a:r>
            <a:endParaRPr lang="en-US" sz="1600"/>
          </a:p>
          <a:p>
            <a:pPr marL="0" indent="0">
              <a:buNone/>
            </a:pPr>
            <a:r>
              <a:rPr lang="en-US" sz="1600">
                <a:ea typeface="+mn-lt"/>
                <a:cs typeface="+mn-lt"/>
              </a:rPr>
              <a:t>2. Crop-specific Analysis: Analyzed the trends in the cultivation of major crops, including rice, wheat, and pulses, focusing on changes in area, production, and yield.</a:t>
            </a:r>
            <a:endParaRPr lang="en-US" sz="1600"/>
          </a:p>
          <a:p>
            <a:pPr marL="0" indent="0">
              <a:buNone/>
            </a:pPr>
            <a:r>
              <a:rPr lang="en-US" sz="1600">
                <a:ea typeface="+mn-lt"/>
                <a:cs typeface="+mn-lt"/>
              </a:rPr>
              <a:t>3. Regional Disparities:  Identified disparities and variations in agricultural practices and outcomes across different districts and states.</a:t>
            </a:r>
            <a:endParaRPr lang="en-US" sz="1600"/>
          </a:p>
          <a:p>
            <a:pPr marL="0" indent="0">
              <a:buNone/>
            </a:pPr>
            <a:r>
              <a:rPr lang="en-US" sz="1600">
                <a:ea typeface="+mn-lt"/>
                <a:cs typeface="+mn-lt"/>
              </a:rPr>
              <a:t>4. Seasonal Patterns: Explored seasonal patterns in crop cultivation, considering kharif and rabi seasons.</a:t>
            </a:r>
            <a:endParaRPr lang="en-US" sz="1600"/>
          </a:p>
          <a:p>
            <a:pPr marL="0" indent="0">
              <a:buNone/>
            </a:pPr>
            <a:r>
              <a:rPr lang="en-US" sz="1600">
                <a:ea typeface="+mn-lt"/>
                <a:cs typeface="+mn-lt"/>
              </a:rPr>
              <a:t>5. Impact of External Factors: Investigated the impact of external factors like weather conditions on crop performance.</a:t>
            </a:r>
            <a:endParaRPr lang="en-US" sz="1600"/>
          </a:p>
          <a:p>
            <a:pPr marL="0" indent="0">
              <a:buNone/>
            </a:pPr>
            <a:r>
              <a:rPr lang="en-US" sz="1600">
                <a:ea typeface="+mn-lt"/>
                <a:cs typeface="+mn-lt"/>
              </a:rPr>
              <a:t>6. Fruits and Vegetables Analysis: Analyzed the cultivation trends of fruits, vegetables, and their overall contribution to agricultural practices.</a:t>
            </a:r>
            <a:endParaRPr lang="en-US" sz="1600"/>
          </a:p>
          <a:p>
            <a:pPr marL="0" indent="0">
              <a:buNone/>
            </a:pPr>
            <a:r>
              <a:rPr lang="en-US" sz="1600">
                <a:ea typeface="+mn-lt"/>
                <a:cs typeface="+mn-lt"/>
              </a:rPr>
              <a:t>7. Sustainable Farming Insights:  Derived insights that can contribute to promoting sustainable farming practices and optimizing resource allocation.</a:t>
            </a:r>
            <a:endParaRPr lang="en-US" sz="1600"/>
          </a:p>
          <a:p>
            <a:pPr marL="0" indent="0">
              <a:buNone/>
            </a:pPr>
            <a:endParaRPr lang="en-US" sz="1300"/>
          </a:p>
          <a:p>
            <a:pPr marL="0" indent="0">
              <a:buNone/>
            </a:pPr>
            <a:endParaRPr lang="en-US" sz="1300"/>
          </a:p>
        </p:txBody>
      </p:sp>
      <p:pic>
        <p:nvPicPr>
          <p:cNvPr id="4" name="Picture 3" descr="Agriculture Free Stock Photo - Public Domain Pictures">
            <a:extLst>
              <a:ext uri="{FF2B5EF4-FFF2-40B4-BE49-F238E27FC236}">
                <a16:creationId xmlns:a16="http://schemas.microsoft.com/office/drawing/2014/main" id="{F1722E0B-DE74-E60D-7210-6808B96CB6DF}"/>
              </a:ext>
            </a:extLst>
          </p:cNvPr>
          <p:cNvPicPr>
            <a:picLocks noChangeAspect="1"/>
          </p:cNvPicPr>
          <p:nvPr/>
        </p:nvPicPr>
        <p:blipFill rotWithShape="1">
          <a:blip r:embed="rId2"/>
          <a:srcRect l="37478" r="11073"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3175180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8ABE86-381E-B570-1247-476F7D36119A}"/>
              </a:ext>
            </a:extLst>
          </p:cNvPr>
          <p:cNvSpPr>
            <a:spLocks noGrp="1"/>
          </p:cNvSpPr>
          <p:nvPr>
            <p:ph type="title"/>
          </p:nvPr>
        </p:nvSpPr>
        <p:spPr>
          <a:xfrm>
            <a:off x="171622" y="85558"/>
            <a:ext cx="5334197" cy="746374"/>
          </a:xfrm>
        </p:spPr>
        <p:txBody>
          <a:bodyPr anchor="ctr">
            <a:normAutofit/>
          </a:bodyPr>
          <a:lstStyle/>
          <a:p>
            <a:r>
              <a:rPr lang="en-US">
                <a:ea typeface="+mj-lt"/>
                <a:cs typeface="+mj-lt"/>
              </a:rPr>
              <a:t>Steps  followed</a:t>
            </a:r>
            <a:r>
              <a:rPr lang="en-US" sz="4000"/>
              <a:t>:</a:t>
            </a:r>
            <a:endParaRPr lang="en-US"/>
          </a:p>
        </p:txBody>
      </p:sp>
      <p:sp>
        <p:nvSpPr>
          <p:cNvPr id="3" name="Content Placeholder 2">
            <a:extLst>
              <a:ext uri="{FF2B5EF4-FFF2-40B4-BE49-F238E27FC236}">
                <a16:creationId xmlns:a16="http://schemas.microsoft.com/office/drawing/2014/main" id="{952AF4BF-6759-7017-0079-F7D814EF024E}"/>
              </a:ext>
            </a:extLst>
          </p:cNvPr>
          <p:cNvSpPr>
            <a:spLocks noGrp="1"/>
          </p:cNvSpPr>
          <p:nvPr>
            <p:ph idx="1"/>
          </p:nvPr>
        </p:nvSpPr>
        <p:spPr>
          <a:xfrm>
            <a:off x="172931" y="1272285"/>
            <a:ext cx="5983770" cy="5975489"/>
          </a:xfrm>
        </p:spPr>
        <p:txBody>
          <a:bodyPr vert="horz" lIns="91440" tIns="45720" rIns="91440" bIns="45720" rtlCol="0" anchor="ctr">
            <a:noAutofit/>
          </a:bodyPr>
          <a:lstStyle/>
          <a:p>
            <a:r>
              <a:rPr lang="en-US" sz="1800"/>
              <a:t>Create a new project in Power BI.</a:t>
            </a:r>
          </a:p>
          <a:p>
            <a:r>
              <a:rPr lang="en-US" sz="1800"/>
              <a:t>Click on get data in the home and import the csv file.</a:t>
            </a:r>
          </a:p>
          <a:p>
            <a:r>
              <a:rPr lang="en-US" sz="1800"/>
              <a:t>Check the data column towards the right to make sure that the file is imported.</a:t>
            </a:r>
          </a:p>
          <a:p>
            <a:r>
              <a:rPr lang="en-US" sz="1800"/>
              <a:t>Put it in the report view and make the dashboard and visualizations.</a:t>
            </a:r>
          </a:p>
          <a:p>
            <a:r>
              <a:rPr lang="en-US" sz="1800"/>
              <a:t>Import the correct </a:t>
            </a:r>
            <a:r>
              <a:rPr lang="en-US" sz="1800">
                <a:ea typeface="+mn-lt"/>
                <a:cs typeface="+mn-lt"/>
              </a:rPr>
              <a:t> visualization from the  visualizations tab in the right.</a:t>
            </a:r>
          </a:p>
          <a:p>
            <a:r>
              <a:rPr lang="en-US" sz="1800">
                <a:ea typeface="+mn-lt"/>
                <a:cs typeface="+mn-lt"/>
              </a:rPr>
              <a:t>By opting the format your visual, we can design our dashboard to make it more readable and attractive.</a:t>
            </a:r>
          </a:p>
          <a:p>
            <a:r>
              <a:rPr lang="en-US" sz="1800"/>
              <a:t>Add slicer for making the power BI interactive.</a:t>
            </a:r>
          </a:p>
          <a:p>
            <a:r>
              <a:rPr lang="en-US" sz="1800"/>
              <a:t>We can style the slicer to make it a tile, dropdown etc.</a:t>
            </a:r>
          </a:p>
          <a:p>
            <a:r>
              <a:rPr lang="en-US" sz="1800"/>
              <a:t>Use the dataset and make the </a:t>
            </a:r>
            <a:r>
              <a:rPr lang="en-US" sz="1800">
                <a:ea typeface="+mn-lt"/>
                <a:cs typeface="+mn-lt"/>
              </a:rPr>
              <a:t> visualizations.</a:t>
            </a:r>
            <a:endParaRPr lang="en-US" sz="1800"/>
          </a:p>
          <a:p>
            <a:r>
              <a:rPr lang="en-US" sz="1800"/>
              <a:t>Use the map </a:t>
            </a:r>
            <a:r>
              <a:rPr lang="en-US" sz="1800">
                <a:ea typeface="+mn-lt"/>
                <a:cs typeface="+mn-lt"/>
              </a:rPr>
              <a:t> visualization</a:t>
            </a:r>
            <a:r>
              <a:rPr lang="en-US" sz="1800"/>
              <a:t> to show the area and the crop.</a:t>
            </a:r>
          </a:p>
          <a:p>
            <a:endParaRPr lang="en-US" sz="1300"/>
          </a:p>
          <a:p>
            <a:endParaRPr lang="en-US" sz="1300"/>
          </a:p>
          <a:p>
            <a:endParaRPr lang="en-US" sz="1300"/>
          </a:p>
        </p:txBody>
      </p:sp>
      <p:pic>
        <p:nvPicPr>
          <p:cNvPr id="5" name="Picture 4" descr="Digital financial graph">
            <a:extLst>
              <a:ext uri="{FF2B5EF4-FFF2-40B4-BE49-F238E27FC236}">
                <a16:creationId xmlns:a16="http://schemas.microsoft.com/office/drawing/2014/main" id="{3DF82556-F8AA-82A3-B8DC-62D744EE60EA}"/>
              </a:ext>
            </a:extLst>
          </p:cNvPr>
          <p:cNvPicPr>
            <a:picLocks noChangeAspect="1"/>
          </p:cNvPicPr>
          <p:nvPr/>
        </p:nvPicPr>
        <p:blipFill rotWithShape="1">
          <a:blip r:embed="rId2"/>
          <a:srcRect l="37410" r="18911" b="7"/>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2096724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06451-C162-E715-EE08-219F690A7160}"/>
              </a:ext>
            </a:extLst>
          </p:cNvPr>
          <p:cNvSpPr>
            <a:spLocks noGrp="1"/>
          </p:cNvSpPr>
          <p:nvPr>
            <p:ph type="title"/>
          </p:nvPr>
        </p:nvSpPr>
        <p:spPr/>
        <p:txBody>
          <a:bodyPr/>
          <a:lstStyle/>
          <a:p>
            <a:r>
              <a:rPr lang="en-US"/>
              <a:t>  </a:t>
            </a:r>
          </a:p>
        </p:txBody>
      </p:sp>
      <p:pic>
        <p:nvPicPr>
          <p:cNvPr id="7" name="Content Placeholder 6" descr="A screenshot of a computer&#10;&#10;Description automatically generated">
            <a:extLst>
              <a:ext uri="{FF2B5EF4-FFF2-40B4-BE49-F238E27FC236}">
                <a16:creationId xmlns:a16="http://schemas.microsoft.com/office/drawing/2014/main" id="{30E1C180-9A02-1367-FB6F-4CA2F2B3C16F}"/>
              </a:ext>
            </a:extLst>
          </p:cNvPr>
          <p:cNvPicPr>
            <a:picLocks noGrp="1" noChangeAspect="1"/>
          </p:cNvPicPr>
          <p:nvPr>
            <p:ph idx="1"/>
          </p:nvPr>
        </p:nvPicPr>
        <p:blipFill rotWithShape="1">
          <a:blip r:embed="rId2"/>
          <a:srcRect l="7654" t="18935" r="33111" b="21598"/>
          <a:stretch/>
        </p:blipFill>
        <p:spPr>
          <a:xfrm>
            <a:off x="273172" y="135069"/>
            <a:ext cx="11299210" cy="6303301"/>
          </a:xfrm>
        </p:spPr>
      </p:pic>
    </p:spTree>
    <p:extLst>
      <p:ext uri="{BB962C8B-B14F-4D97-AF65-F5344CB8AC3E}">
        <p14:creationId xmlns:p14="http://schemas.microsoft.com/office/powerpoint/2010/main" val="2459095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7AA1A-005D-5C4A-E653-EC1DC80DC3F7}"/>
              </a:ext>
            </a:extLst>
          </p:cNvPr>
          <p:cNvSpPr>
            <a:spLocks noGrp="1"/>
          </p:cNvSpPr>
          <p:nvPr>
            <p:ph type="title"/>
          </p:nvPr>
        </p:nvSpPr>
        <p:spPr/>
        <p:txBody>
          <a:bodyPr/>
          <a:lstStyle/>
          <a:p>
            <a:r>
              <a:rPr lang="en-US"/>
              <a:t>    </a:t>
            </a:r>
          </a:p>
        </p:txBody>
      </p:sp>
      <p:pic>
        <p:nvPicPr>
          <p:cNvPr id="4" name="Content Placeholder 3" descr="A screenshot of a computer&#10;&#10;Description automatically generated">
            <a:extLst>
              <a:ext uri="{FF2B5EF4-FFF2-40B4-BE49-F238E27FC236}">
                <a16:creationId xmlns:a16="http://schemas.microsoft.com/office/drawing/2014/main" id="{E936B60D-B7C4-52E5-715F-3D379BDD858F}"/>
              </a:ext>
            </a:extLst>
          </p:cNvPr>
          <p:cNvPicPr>
            <a:picLocks noGrp="1" noChangeAspect="1"/>
          </p:cNvPicPr>
          <p:nvPr>
            <p:ph idx="1"/>
          </p:nvPr>
        </p:nvPicPr>
        <p:blipFill rotWithShape="1">
          <a:blip r:embed="rId2"/>
          <a:srcRect l="7775" t="20000" r="33014" b="21702"/>
          <a:stretch/>
        </p:blipFill>
        <p:spPr>
          <a:xfrm>
            <a:off x="587588" y="312620"/>
            <a:ext cx="11033126" cy="6113626"/>
          </a:xfrm>
        </p:spPr>
      </p:pic>
    </p:spTree>
    <p:extLst>
      <p:ext uri="{BB962C8B-B14F-4D97-AF65-F5344CB8AC3E}">
        <p14:creationId xmlns:p14="http://schemas.microsoft.com/office/powerpoint/2010/main" val="1866983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53B3D-AF4B-2934-55A2-A7D79CD9D6C1}"/>
              </a:ext>
            </a:extLst>
          </p:cNvPr>
          <p:cNvSpPr>
            <a:spLocks noGrp="1"/>
          </p:cNvSpPr>
          <p:nvPr>
            <p:ph type="title"/>
          </p:nvPr>
        </p:nvSpPr>
        <p:spPr/>
        <p:txBody>
          <a:bodyPr/>
          <a:lstStyle/>
          <a:p>
            <a:r>
              <a:rPr lang="en-US"/>
              <a:t>   </a:t>
            </a:r>
          </a:p>
        </p:txBody>
      </p:sp>
      <p:pic>
        <p:nvPicPr>
          <p:cNvPr id="4" name="Content Placeholder 3" descr="A screenshot of a computer&#10;&#10;Description automatically generated">
            <a:extLst>
              <a:ext uri="{FF2B5EF4-FFF2-40B4-BE49-F238E27FC236}">
                <a16:creationId xmlns:a16="http://schemas.microsoft.com/office/drawing/2014/main" id="{D2E38356-F0CC-B095-3610-FA99544E78D0}"/>
              </a:ext>
            </a:extLst>
          </p:cNvPr>
          <p:cNvPicPr>
            <a:picLocks noGrp="1" noChangeAspect="1"/>
          </p:cNvPicPr>
          <p:nvPr>
            <p:ph idx="1"/>
          </p:nvPr>
        </p:nvPicPr>
        <p:blipFill rotWithShape="1">
          <a:blip r:embed="rId2"/>
          <a:srcRect l="7692" t="19200" r="32711" b="21067"/>
          <a:stretch/>
        </p:blipFill>
        <p:spPr>
          <a:xfrm>
            <a:off x="359435" y="158948"/>
            <a:ext cx="11479036" cy="6448149"/>
          </a:xfrm>
        </p:spPr>
      </p:pic>
    </p:spTree>
    <p:extLst>
      <p:ext uri="{BB962C8B-B14F-4D97-AF65-F5344CB8AC3E}">
        <p14:creationId xmlns:p14="http://schemas.microsoft.com/office/powerpoint/2010/main" val="33881954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15</Slides>
  <Notes>0</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Indian Agriculture analysis</vt:lpstr>
      <vt:lpstr>OVERVIEW</vt:lpstr>
      <vt:lpstr>IMPORTANCE</vt:lpstr>
      <vt:lpstr>   </vt:lpstr>
      <vt:lpstr>Project Objectives:</vt:lpstr>
      <vt:lpstr>Steps  followed:</vt:lpstr>
      <vt:lpstr>  </vt:lpstr>
      <vt:lpstr>    </vt:lpstr>
      <vt:lpstr>   </vt:lpstr>
      <vt:lpstr>  </vt:lpstr>
      <vt:lpstr>   </vt:lpstr>
      <vt:lpstr>  </vt:lpstr>
      <vt:lpstr>   </vt:lpstr>
      <vt:lpstr>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dc:title>
  <dc:creator/>
  <cp:revision>3</cp:revision>
  <dcterms:created xsi:type="dcterms:W3CDTF">2024-03-26T07:29:56Z</dcterms:created>
  <dcterms:modified xsi:type="dcterms:W3CDTF">2024-03-26T16:50:41Z</dcterms:modified>
</cp:coreProperties>
</file>

<file path=docProps/thumbnail.jpeg>
</file>